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518" r:id="rId2"/>
    <p:sldId id="519" r:id="rId3"/>
    <p:sldId id="520" r:id="rId4"/>
    <p:sldId id="527" r:id="rId5"/>
    <p:sldId id="521" r:id="rId6"/>
    <p:sldId id="528" r:id="rId7"/>
    <p:sldId id="523" r:id="rId8"/>
    <p:sldId id="529" r:id="rId9"/>
    <p:sldId id="522" r:id="rId10"/>
    <p:sldId id="525" r:id="rId11"/>
    <p:sldId id="530" r:id="rId12"/>
    <p:sldId id="532" r:id="rId13"/>
    <p:sldId id="533" r:id="rId14"/>
    <p:sldId id="52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8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3B48D-8E03-4657-90B2-BE7576D84C48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52D4F-C106-408F-A58A-0979EF1A10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7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5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E505A-896D-453F-BF3E-CB7F4CB44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24819E-7087-410A-948A-213B92C19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818684-322B-457E-BB0C-89ABAEA9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D1D81A-4BC3-407F-BFA6-7570BE83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97C665-52C0-48A9-9471-E4E5C8E3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87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70A7E-98C3-4506-AC33-A4821324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511877-1084-48B4-B0BA-1110F3179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DE39E-DD80-4430-9F1B-50B2D59E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8E1E8C-2692-41FF-8003-36F6C2A2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AF6913-99F6-4FD2-86DC-9515B858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02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8217DE-49BF-4595-8306-E4C74D02C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E345AA-396D-4D6B-A607-D46FB3F16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79709F-4EE0-4FC3-981E-0AF06DE73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BAA480-DA2E-4FE2-A649-05ED762F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366654-6199-4AB0-9401-D0228A9C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776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1F852-7233-4B23-9F02-2B3F509B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0D4D7-4B51-4ED2-90BB-707CA9204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3E20F-C75C-4E35-84AC-31E6D9D8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B5D42A-6720-460E-80BC-AF26D81E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BD681A-178E-4A58-8C96-DD36BAC4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94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41359-AAB9-48E8-9167-29678A9C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E29BAB-3678-4005-9596-6FF8458A3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D5798-7109-4D92-8CF5-C560BBAF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EFA84B-D9F9-44DC-9C71-64BF210E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779E6F-2D79-477D-B3E3-2988D9D4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42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C6B17-DFB6-4248-A73D-EBB51F29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5DB2D-EC92-45FF-BA39-7F0DACC05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64A41-E7DB-4C7E-8484-7DA54A907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982B42-D14B-4C08-B53B-C7EE021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72C0D7-EB3A-4063-A0C8-468CAD6E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D0E953-8C5E-48EB-A541-4CFC6E43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1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AF1A4-89DE-4B16-A614-F6EBFBEE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1AB2CC-680B-4D28-B06B-8DE7D3875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59C186-9B12-4248-9285-D2CFF4444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9AB565-8179-4D9A-8D26-851E015F5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39C83-CF34-42B8-98E2-48A625BB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847DDA-A136-4D65-B09F-BB7EF6E6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725CC2-9F7B-4D21-98C7-93468BB7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0E900EC-E2E3-4DF1-99BA-88951EAB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6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9F331-DAAB-4041-A8C0-143B8FFE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670936-06B6-4ECE-837F-7F09F6D6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372F34-5BBD-47BA-B358-F7FEF414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260968-F278-47F2-B4C9-C46607F6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51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2DDE0F-FC97-4036-B399-1CF69432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E7B2A4-E1F2-47CB-8047-FC75E69B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422810-0F6A-4DE3-BE83-16E65A4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04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BA802-AD39-4294-A445-99973E90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BC1368-77A8-48CD-9A5A-5EBC3051A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B66205-9AC3-4F66-BFEC-0EA918CB0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8F56B7-533B-49F5-BB78-FD1AC8A5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F0D3B9-549D-4E56-8483-5CAA012B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263B06-1E64-47FA-9634-3FCA280F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69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3CCAD-BB06-4421-B702-EBD1B671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8899F9-FEB7-4112-BE1D-AC05F93B4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0F62A6-B22A-49E1-853C-3C08D1264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F6CC1D-5A07-4BC0-B7FE-AAB77D89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8C776F-EA29-4C0B-A8F2-16509C99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381E6F-346C-4463-9CE1-34C3480B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2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FCF949-42C2-46E3-8CAC-525AEA17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9B1CC4-6A2D-4E10-82CE-3D2C88D1D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DBEF56-71AF-4900-B743-D948ECC9A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DB85A-16D3-4381-937C-2E004402147E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8194D9-D91E-48EE-8298-28000CD06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D2D201-813A-40A5-A2F1-E907BD7C2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4FF2C-2711-479E-B46B-FCECE5B4F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09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8F%AF%E8%A7%86%E5%8C%96/1252349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16F518-F583-45D1-9440-CBE98F13755B}"/>
              </a:ext>
            </a:extLst>
          </p:cNvPr>
          <p:cNvGrpSpPr/>
          <p:nvPr/>
        </p:nvGrpSpPr>
        <p:grpSpPr>
          <a:xfrm>
            <a:off x="3865419" y="4232024"/>
            <a:ext cx="4509655" cy="345232"/>
            <a:chOff x="6866186" y="3103304"/>
            <a:chExt cx="4510699" cy="345312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338FD8A-80C0-4830-B549-0024957BA4A6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6866186" y="3275960"/>
              <a:ext cx="8190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圆角矩形 45">
              <a:extLst>
                <a:ext uri="{FF2B5EF4-FFF2-40B4-BE49-F238E27FC236}">
                  <a16:creationId xmlns:a16="http://schemas.microsoft.com/office/drawing/2014/main" id="{9D01131C-B674-4903-89E3-6D02772D353F}"/>
                </a:ext>
              </a:extLst>
            </p:cNvPr>
            <p:cNvSpPr/>
            <p:nvPr/>
          </p:nvSpPr>
          <p:spPr>
            <a:xfrm>
              <a:off x="7685239" y="3103304"/>
              <a:ext cx="3107807" cy="345312"/>
            </a:xfrm>
            <a:prstGeom prst="roundRect">
              <a:avLst/>
            </a:prstGeom>
            <a:solidFill>
              <a:schemeClr val="bg1">
                <a:alpha val="12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精弘技术部</a:t>
              </a: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9BC654B-6E15-496E-A8A0-5D2F805B109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046" y="3275960"/>
              <a:ext cx="58383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本框 4">
            <a:extLst>
              <a:ext uri="{FF2B5EF4-FFF2-40B4-BE49-F238E27FC236}">
                <a16:creationId xmlns:a16="http://schemas.microsoft.com/office/drawing/2014/main" id="{C5A030C5-AFBD-482E-A827-7B5DD875F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8763" y="1831367"/>
            <a:ext cx="6354473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华康新综艺W7(P)" panose="040B0700000000000000" pitchFamily="82" charset="-122"/>
                <a:ea typeface="华康新综艺W7(P)" panose="040B0700000000000000" pitchFamily="82" charset="-122"/>
              </a:rPr>
              <a:t>技术分享会</a:t>
            </a:r>
            <a:endParaRPr lang="en-US" altLang="zh-CN" sz="4400" b="1" dirty="0">
              <a:solidFill>
                <a:schemeClr val="bg1"/>
              </a:solidFill>
              <a:latin typeface="华康新综艺W7(P)" panose="040B0700000000000000" pitchFamily="82" charset="-122"/>
              <a:ea typeface="华康新综艺W7(P)" panose="040B0700000000000000" pitchFamily="82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之</a:t>
            </a:r>
            <a:endParaRPr lang="en-US" altLang="zh-CN" sz="3600" b="1" dirty="0">
              <a:solidFill>
                <a:schemeClr val="bg1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内存管理</a:t>
            </a:r>
            <a:endParaRPr lang="zh-CN" altLang="en-US" sz="6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D54060-A0A3-4B2A-B4D1-5BEEA1006084}"/>
              </a:ext>
            </a:extLst>
          </p:cNvPr>
          <p:cNvSpPr txBox="1"/>
          <p:nvPr/>
        </p:nvSpPr>
        <p:spPr>
          <a:xfrm>
            <a:off x="4904508" y="4577256"/>
            <a:ext cx="2382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组员：       屠嘉辰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黎可树       乐潇锴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徐志宏       王凌霄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60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77E3CB3-E485-4D5D-BBCB-A954889A1AFD}"/>
              </a:ext>
            </a:extLst>
          </p:cNvPr>
          <p:cNvSpPr/>
          <p:nvPr/>
        </p:nvSpPr>
        <p:spPr>
          <a:xfrm>
            <a:off x="0" y="3542698"/>
            <a:ext cx="75868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关于“流氓”软件和电脑管家的一些建议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B1E78F-EBBA-4A8C-A9A0-D58D6C1B2257}"/>
              </a:ext>
            </a:extLst>
          </p:cNvPr>
          <p:cNvGrpSpPr/>
          <p:nvPr/>
        </p:nvGrpSpPr>
        <p:grpSpPr>
          <a:xfrm>
            <a:off x="0" y="922969"/>
            <a:ext cx="9023927" cy="751284"/>
            <a:chOff x="3739219" y="3103304"/>
            <a:chExt cx="12945951" cy="34531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047ADCF-5833-425E-B980-C1C3C8F568A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3739219" y="3275960"/>
              <a:ext cx="394601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45">
              <a:extLst>
                <a:ext uri="{FF2B5EF4-FFF2-40B4-BE49-F238E27FC236}">
                  <a16:creationId xmlns:a16="http://schemas.microsoft.com/office/drawing/2014/main" id="{DF1B687F-5336-4047-9445-789E5AE0C242}"/>
                </a:ext>
              </a:extLst>
            </p:cNvPr>
            <p:cNvSpPr/>
            <p:nvPr/>
          </p:nvSpPr>
          <p:spPr>
            <a:xfrm>
              <a:off x="7685239" y="3103304"/>
              <a:ext cx="3107807" cy="345312"/>
            </a:xfrm>
            <a:prstGeom prst="roundRect">
              <a:avLst/>
            </a:prstGeom>
            <a:solidFill>
              <a:schemeClr val="bg1">
                <a:alpha val="12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05</a:t>
              </a:r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AB9B81E-C04D-42AA-8226-448B2C10BB20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046" y="3275960"/>
              <a:ext cx="589212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263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E5A4422-C3B3-45A3-AC2C-1C0F936F79FD}"/>
              </a:ext>
            </a:extLst>
          </p:cNvPr>
          <p:cNvSpPr/>
          <p:nvPr/>
        </p:nvSpPr>
        <p:spPr>
          <a:xfrm>
            <a:off x="1713345" y="88299"/>
            <a:ext cx="8765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电脑管家往往就是一个流氓软件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B948CA2-55B1-493B-AE91-449563BB86F2}"/>
              </a:ext>
            </a:extLst>
          </p:cNvPr>
          <p:cNvGrpSpPr/>
          <p:nvPr/>
        </p:nvGrpSpPr>
        <p:grpSpPr>
          <a:xfrm>
            <a:off x="641927" y="1445730"/>
            <a:ext cx="3699165" cy="4982558"/>
            <a:chOff x="374073" y="919296"/>
            <a:chExt cx="3699165" cy="498255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D428DCB-3B78-4423-AAA2-B0693C704ED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73" y="919296"/>
              <a:ext cx="3699164" cy="25203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D9E26D8-C0DC-45FE-BB4C-CBD380E15DBE}"/>
                </a:ext>
              </a:extLst>
            </p:cNvPr>
            <p:cNvSpPr txBox="1"/>
            <p:nvPr/>
          </p:nvSpPr>
          <p:spPr>
            <a:xfrm>
              <a:off x="374074" y="3439641"/>
              <a:ext cx="3699164" cy="24622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鲁大师</a:t>
              </a:r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跑分检测软件</a:t>
              </a:r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</a:p>
            <a:p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买了新电脑，大家都会会安装一个系统检测软件，对电脑进行全部测试、跑分。</a:t>
              </a:r>
              <a:endPara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但是这款流氓软件安装之后，各种广告横飞弹出，自动安装各种软件：鲁大师壁纸、游戏库</a:t>
              </a:r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……</a:t>
              </a:r>
            </a:p>
            <a:p>
              <a:endPara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3011C4-4B7F-4071-BD32-BA85D71825B4}"/>
              </a:ext>
            </a:extLst>
          </p:cNvPr>
          <p:cNvGrpSpPr/>
          <p:nvPr/>
        </p:nvGrpSpPr>
        <p:grpSpPr>
          <a:xfrm>
            <a:off x="5565197" y="1445730"/>
            <a:ext cx="5984875" cy="4454069"/>
            <a:chOff x="5565197" y="1445730"/>
            <a:chExt cx="5984875" cy="4454069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C82BC6B-14CF-49B9-8AE3-95D4B7E01DD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97" y="1445730"/>
              <a:ext cx="5984875" cy="3253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2F217FE-EEAF-4519-AF78-44C7642C5269}"/>
                </a:ext>
              </a:extLst>
            </p:cNvPr>
            <p:cNvSpPr txBox="1"/>
            <p:nvPr/>
          </p:nvSpPr>
          <p:spPr>
            <a:xfrm>
              <a:off x="5565197" y="4699470"/>
              <a:ext cx="5984875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zh-CN" sz="1800" b="1" kern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你以为你只安装了一个</a:t>
              </a:r>
              <a:r>
                <a:rPr lang="en-US" altLang="zh-CN" sz="1800" b="1" kern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360</a:t>
              </a:r>
              <a:r>
                <a:rPr lang="zh-CN" altLang="zh-CN" sz="1800" b="1" kern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安全卫士， 那就小瞧它了，</a:t>
              </a:r>
              <a:r>
                <a:rPr lang="en-US" altLang="zh-CN" sz="1800" b="1" kern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360</a:t>
              </a:r>
              <a:r>
                <a:rPr lang="zh-CN" altLang="zh-CN" sz="1800" b="1" kern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浏览器、</a:t>
              </a:r>
              <a:r>
                <a:rPr lang="en-US" altLang="zh-CN" sz="1800" b="1" kern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360</a:t>
              </a:r>
              <a:r>
                <a:rPr lang="zh-CN" altLang="zh-CN" sz="1800" b="1" kern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软件管家、</a:t>
              </a:r>
              <a:r>
                <a:rPr lang="en-US" altLang="zh-CN" sz="1800" b="1" kern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360</a:t>
              </a:r>
              <a:r>
                <a:rPr lang="zh-CN" altLang="zh-CN" sz="1800" b="1" kern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安全防护中心，给你整全套的。</a:t>
              </a:r>
              <a:r>
                <a:rPr lang="zh-CN" altLang="zh-CN" sz="1800" b="1" kern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endPara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30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28E29C4-7F7A-48D1-A45E-7DC2CC45636F}"/>
              </a:ext>
            </a:extLst>
          </p:cNvPr>
          <p:cNvGrpSpPr/>
          <p:nvPr/>
        </p:nvGrpSpPr>
        <p:grpSpPr>
          <a:xfrm>
            <a:off x="6315908" y="1684192"/>
            <a:ext cx="5379085" cy="4222835"/>
            <a:chOff x="4838091" y="1224095"/>
            <a:chExt cx="5379085" cy="422283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4A8355B-5240-4F00-8ED1-760C6288256E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63" r="11260"/>
            <a:stretch/>
          </p:blipFill>
          <p:spPr bwMode="auto">
            <a:xfrm>
              <a:off x="4838092" y="1224095"/>
              <a:ext cx="5379084" cy="3572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68B9EDE-275D-4ADB-88EB-C0FCEFF77CD3}"/>
                </a:ext>
              </a:extLst>
            </p:cNvPr>
            <p:cNvSpPr txBox="1"/>
            <p:nvPr/>
          </p:nvSpPr>
          <p:spPr>
            <a:xfrm>
              <a:off x="4838091" y="4800599"/>
              <a:ext cx="5379084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800" b="1" kern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cs typeface="Arial" panose="020B0604020202020204" pitchFamily="34" charset="0"/>
                </a:rPr>
                <a:t>2345 </a:t>
              </a:r>
              <a:r>
                <a:rPr lang="zh-CN" altLang="zh-CN" sz="1800" b="1" kern="0" dirty="0">
                  <a:solidFill>
                    <a:srgbClr val="000000"/>
                  </a:solidFill>
                  <a:effectLst/>
                  <a:ea typeface="宋体" panose="02010600030101010101" pitchFamily="2" charset="-122"/>
                  <a:cs typeface="Arial" panose="020B0604020202020204" pitchFamily="34" charset="0"/>
                </a:rPr>
                <a:t>浏览器，更是流氓中的流氓。 广告多，还会篡改你电脑上 浏览器的默认主页。</a:t>
              </a:r>
              <a:endParaRPr lang="zh-CN" altLang="en-US" b="1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BE6C864-043D-465C-AF07-8C741FF1AF57}"/>
              </a:ext>
            </a:extLst>
          </p:cNvPr>
          <p:cNvGrpSpPr/>
          <p:nvPr/>
        </p:nvGrpSpPr>
        <p:grpSpPr>
          <a:xfrm>
            <a:off x="413873" y="1684192"/>
            <a:ext cx="5379085" cy="2500361"/>
            <a:chOff x="4838093" y="1224096"/>
            <a:chExt cx="5379085" cy="250036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B9F35E7-B7B0-4983-9374-8876B6072051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093" y="1224096"/>
              <a:ext cx="5379085" cy="1852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B5CA527-ADA9-4C17-AC53-00BD9B0E487C}"/>
                </a:ext>
              </a:extLst>
            </p:cNvPr>
            <p:cNvSpPr txBox="1"/>
            <p:nvPr/>
          </p:nvSpPr>
          <p:spPr>
            <a:xfrm>
              <a:off x="4838093" y="3078126"/>
              <a:ext cx="5379084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内容大名鼎鼎的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2345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系列全家桶，浏览器，图片，解压，输入法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....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A56021D9-A8E1-4770-B124-F9279ECFAA59}"/>
              </a:ext>
            </a:extLst>
          </p:cNvPr>
          <p:cNvSpPr/>
          <p:nvPr/>
        </p:nvSpPr>
        <p:spPr>
          <a:xfrm>
            <a:off x="1713345" y="88299"/>
            <a:ext cx="8765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电脑管家往往就是一个流氓软件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CAFA484-322C-4FAD-8097-4AA33DC4ED8E}"/>
              </a:ext>
            </a:extLst>
          </p:cNvPr>
          <p:cNvGrpSpPr/>
          <p:nvPr/>
        </p:nvGrpSpPr>
        <p:grpSpPr>
          <a:xfrm>
            <a:off x="3670393" y="1404880"/>
            <a:ext cx="5291028" cy="4655889"/>
            <a:chOff x="3506781" y="961534"/>
            <a:chExt cx="5291028" cy="4655889"/>
          </a:xfrm>
        </p:grpSpPr>
        <p:pic>
          <p:nvPicPr>
            <p:cNvPr id="9" name="图片 8" descr="极速鲨课堂：为啥不推荐安装安全卫士、电脑管家 ">
              <a:extLst>
                <a:ext uri="{FF2B5EF4-FFF2-40B4-BE49-F238E27FC236}">
                  <a16:creationId xmlns:a16="http://schemas.microsoft.com/office/drawing/2014/main" id="{3C40F430-12C7-428A-B037-701789C2E1AB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499" y="961534"/>
              <a:ext cx="5274310" cy="4297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E7E93C7-AE8E-4F61-B205-7E97651C861A}"/>
                </a:ext>
              </a:extLst>
            </p:cNvPr>
            <p:cNvSpPr txBox="1"/>
            <p:nvPr/>
          </p:nvSpPr>
          <p:spPr>
            <a:xfrm>
              <a:off x="3506781" y="5248091"/>
              <a:ext cx="529102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同时电脑管家还会占用较大的运行内存和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CPU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算力。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4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08AC122-13A2-4997-985C-5B7CFC89A896}"/>
              </a:ext>
            </a:extLst>
          </p:cNvPr>
          <p:cNvSpPr/>
          <p:nvPr/>
        </p:nvSpPr>
        <p:spPr>
          <a:xfrm>
            <a:off x="4749800" y="69826"/>
            <a:ext cx="269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如何杀毒</a:t>
            </a:r>
          </a:p>
        </p:txBody>
      </p:sp>
      <p:pic>
        <p:nvPicPr>
          <p:cNvPr id="5" name="图片 4" descr="win7系统Windows Defender怎么打开">
            <a:extLst>
              <a:ext uri="{FF2B5EF4-FFF2-40B4-BE49-F238E27FC236}">
                <a16:creationId xmlns:a16="http://schemas.microsoft.com/office/drawing/2014/main" id="{23EB5935-9D94-47D0-88FB-AC9BEAA8EF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00" y="900823"/>
            <a:ext cx="4761865" cy="33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56502C-BA03-4D4F-87AE-BEC74B4F3C6F}"/>
              </a:ext>
            </a:extLst>
          </p:cNvPr>
          <p:cNvSpPr/>
          <p:nvPr/>
        </p:nvSpPr>
        <p:spPr>
          <a:xfrm>
            <a:off x="641926" y="1242568"/>
            <a:ext cx="4719782" cy="14913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实际上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在正版的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系统中就自带了一个杀毒程序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Defender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 Defender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，曾用名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Microsoft Anti Spyware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，是一个杀毒程序，可以运行在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 XP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 Server 2003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操作系统上，并已内置在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 Vista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 7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 8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 8.1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Windows10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</a:p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11B580A-F672-46BA-9067-F5840775D188}"/>
              </a:ext>
            </a:extLst>
          </p:cNvPr>
          <p:cNvSpPr/>
          <p:nvPr/>
        </p:nvSpPr>
        <p:spPr>
          <a:xfrm>
            <a:off x="641926" y="3429000"/>
            <a:ext cx="4719782" cy="30202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14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优点：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ts val="1800"/>
              </a:lnSpc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1.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微软官方出品，对于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Windows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的兼容性有着独一无二的优势，只防御真正的威胁，而不会误杀善意软件。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ts val="1800"/>
              </a:lnSpc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2.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基于云的技术，病毒库高度整合，更新速度极快，能够防御和查杀最新的威胁。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ts val="1800"/>
              </a:lnSpc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3.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简约不简单，界面友好，无任何多余花哨功能，专注杀毒防护。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ts val="1800"/>
              </a:lnSpc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  <a:r>
              <a:rPr lang="en-US" altLang="zh-CN" sz="1400" b="1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系统资源占用低，采用最新的防御技术，查杀率高。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l">
              <a:lnSpc>
                <a:spcPts val="1800"/>
              </a:lnSpc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5.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最新的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Windows Defender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内置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Windows 10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中，随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Windows 10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更新而持续更新。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B306A8-7CA3-46A0-BEE4-F457765BC3E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00" y="3312910"/>
            <a:ext cx="4572000" cy="325247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34B0542-4D2B-46EA-88B9-CC28E552CDAF}"/>
              </a:ext>
            </a:extLst>
          </p:cNvPr>
          <p:cNvSpPr/>
          <p:nvPr/>
        </p:nvSpPr>
        <p:spPr>
          <a:xfrm>
            <a:off x="884647" y="2413000"/>
            <a:ext cx="10520218" cy="256741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最后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如果大家觉得还是使用电脑管家更省事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我在这里推荐火绒安全。</a:t>
            </a:r>
          </a:p>
          <a:p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推荐火绒的几个理由：安静、占用小、企业认可，算是电脑管家中的一股清流。</a:t>
            </a:r>
          </a:p>
          <a:p>
            <a:endParaRPr lang="zh-CN" altLang="en-US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018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9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5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F345C419-36F7-412A-BC75-DB6BFA263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999" y="2505670"/>
            <a:ext cx="77400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华康新综艺W7(P)" panose="040B0700000000000000" pitchFamily="82" charset="-122"/>
                <a:cs typeface="Times New Roman" panose="02020603050405020304" pitchFamily="18" charset="0"/>
              </a:rPr>
              <a:t>Thanks for your listening!</a:t>
            </a:r>
            <a:endParaRPr lang="zh-CN" altLang="en-US" sz="8000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4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C28F7BB-AD5A-442E-BE1C-337E5AFC9CCF}"/>
              </a:ext>
            </a:extLst>
          </p:cNvPr>
          <p:cNvGrpSpPr/>
          <p:nvPr/>
        </p:nvGrpSpPr>
        <p:grpSpPr>
          <a:xfrm>
            <a:off x="7881663" y="341791"/>
            <a:ext cx="3753835" cy="751110"/>
            <a:chOff x="6488067" y="3103304"/>
            <a:chExt cx="5386592" cy="345312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784FBC7-1A88-49CC-B60D-EB85881F818C}"/>
                </a:ext>
              </a:extLst>
            </p:cNvPr>
            <p:cNvCxnSpPr>
              <a:endCxn id="27" idx="1"/>
            </p:cNvCxnSpPr>
            <p:nvPr/>
          </p:nvCxnSpPr>
          <p:spPr>
            <a:xfrm>
              <a:off x="6488067" y="3275960"/>
              <a:ext cx="119717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圆角矩形 45">
              <a:extLst>
                <a:ext uri="{FF2B5EF4-FFF2-40B4-BE49-F238E27FC236}">
                  <a16:creationId xmlns:a16="http://schemas.microsoft.com/office/drawing/2014/main" id="{8DBA4FA3-E4F9-4176-BAE4-3F42900608E1}"/>
                </a:ext>
              </a:extLst>
            </p:cNvPr>
            <p:cNvSpPr/>
            <p:nvPr/>
          </p:nvSpPr>
          <p:spPr>
            <a:xfrm>
              <a:off x="7685239" y="3103304"/>
              <a:ext cx="3107807" cy="345312"/>
            </a:xfrm>
            <a:prstGeom prst="roundRect">
              <a:avLst/>
            </a:prstGeom>
            <a:solidFill>
              <a:schemeClr val="bg1">
                <a:alpha val="12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799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3BAD404-E988-4E92-B6E6-E257563A1D46}"/>
                </a:ext>
              </a:extLst>
            </p:cNvPr>
            <p:cNvCxnSpPr/>
            <p:nvPr/>
          </p:nvCxnSpPr>
          <p:spPr>
            <a:xfrm>
              <a:off x="10793046" y="3275960"/>
              <a:ext cx="108161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39">
            <a:extLst>
              <a:ext uri="{FF2B5EF4-FFF2-40B4-BE49-F238E27FC236}">
                <a16:creationId xmlns:a16="http://schemas.microsoft.com/office/drawing/2014/main" id="{5E9C2F7C-096A-4464-A859-6DD63ABEE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619" y="1618543"/>
            <a:ext cx="2538294" cy="30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硬盘基础知识及分盘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F0698D-3403-4D59-B9F2-AC7F37B5ED70}"/>
              </a:ext>
            </a:extLst>
          </p:cNvPr>
          <p:cNvGrpSpPr/>
          <p:nvPr/>
        </p:nvGrpSpPr>
        <p:grpSpPr>
          <a:xfrm>
            <a:off x="8024865" y="1579998"/>
            <a:ext cx="320934" cy="320934"/>
            <a:chOff x="4923349" y="1378653"/>
            <a:chExt cx="305414" cy="305414"/>
          </a:xfrm>
          <a:solidFill>
            <a:srgbClr val="E94E60"/>
          </a:solidFill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926B40F-765C-4D89-88E0-0D0AB0D38EAA}"/>
                </a:ext>
              </a:extLst>
            </p:cNvPr>
            <p:cNvSpPr/>
            <p:nvPr/>
          </p:nvSpPr>
          <p:spPr>
            <a:xfrm>
              <a:off x="4923349" y="1378653"/>
              <a:ext cx="305414" cy="30541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5CEF083-6A95-466A-B48A-C0DABB74F8C0}"/>
                </a:ext>
              </a:extLst>
            </p:cNvPr>
            <p:cNvSpPr/>
            <p:nvPr/>
          </p:nvSpPr>
          <p:spPr>
            <a:xfrm>
              <a:off x="5008132" y="1463436"/>
              <a:ext cx="135848" cy="13584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Rectangle 39">
            <a:extLst>
              <a:ext uri="{FF2B5EF4-FFF2-40B4-BE49-F238E27FC236}">
                <a16:creationId xmlns:a16="http://schemas.microsoft.com/office/drawing/2014/main" id="{2B7028AD-A3BB-4A32-866F-56E0FC326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619" y="2487607"/>
            <a:ext cx="32017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存储和运行内存的相互影响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CBC31A6-3A75-4499-A560-BA114B91CF74}"/>
              </a:ext>
            </a:extLst>
          </p:cNvPr>
          <p:cNvGrpSpPr/>
          <p:nvPr/>
        </p:nvGrpSpPr>
        <p:grpSpPr>
          <a:xfrm>
            <a:off x="8024865" y="2461763"/>
            <a:ext cx="320934" cy="320934"/>
            <a:chOff x="4923349" y="1234009"/>
            <a:chExt cx="305414" cy="305414"/>
          </a:xfrm>
          <a:solidFill>
            <a:srgbClr val="E94E60"/>
          </a:solidFill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C61D09C-8CE0-41B2-952F-58B37676718E}"/>
                </a:ext>
              </a:extLst>
            </p:cNvPr>
            <p:cNvSpPr/>
            <p:nvPr/>
          </p:nvSpPr>
          <p:spPr>
            <a:xfrm>
              <a:off x="4923349" y="1234009"/>
              <a:ext cx="305414" cy="30541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B16E33B-D39B-4F3C-9893-876586D42D18}"/>
                </a:ext>
              </a:extLst>
            </p:cNvPr>
            <p:cNvSpPr/>
            <p:nvPr/>
          </p:nvSpPr>
          <p:spPr>
            <a:xfrm>
              <a:off x="5008132" y="1318790"/>
              <a:ext cx="135848" cy="13584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Rectangle 39">
            <a:extLst>
              <a:ext uri="{FF2B5EF4-FFF2-40B4-BE49-F238E27FC236}">
                <a16:creationId xmlns:a16="http://schemas.microsoft.com/office/drawing/2014/main" id="{93B84613-FA35-457A-8CEA-6A0993A01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619" y="3418759"/>
            <a:ext cx="253829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 Sniffer </a:t>
            </a:r>
          </a:p>
          <a:p>
            <a:pPr>
              <a:buFont typeface="Arial" pitchFamily="34" charset="0"/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AB554BE-0CDD-4FE7-9EC6-FDC5133E3139}"/>
              </a:ext>
            </a:extLst>
          </p:cNvPr>
          <p:cNvGrpSpPr/>
          <p:nvPr/>
        </p:nvGrpSpPr>
        <p:grpSpPr>
          <a:xfrm>
            <a:off x="8024865" y="3392915"/>
            <a:ext cx="320934" cy="320934"/>
            <a:chOff x="4923349" y="1134271"/>
            <a:chExt cx="305414" cy="305414"/>
          </a:xfrm>
          <a:solidFill>
            <a:srgbClr val="E94E60"/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A699A3B-C35A-4ABB-AFEE-51085CEC904E}"/>
                </a:ext>
              </a:extLst>
            </p:cNvPr>
            <p:cNvSpPr/>
            <p:nvPr/>
          </p:nvSpPr>
          <p:spPr>
            <a:xfrm>
              <a:off x="4923349" y="1134271"/>
              <a:ext cx="305414" cy="30541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D25D2C0-E442-4FCA-8E45-B7F14DFA673B}"/>
                </a:ext>
              </a:extLst>
            </p:cNvPr>
            <p:cNvSpPr/>
            <p:nvPr/>
          </p:nvSpPr>
          <p:spPr>
            <a:xfrm>
              <a:off x="5008132" y="1219051"/>
              <a:ext cx="135848" cy="13584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Rectangle 39">
            <a:extLst>
              <a:ext uri="{FF2B5EF4-FFF2-40B4-BE49-F238E27FC236}">
                <a16:creationId xmlns:a16="http://schemas.microsoft.com/office/drawing/2014/main" id="{2C2E3EFC-12EB-4090-B051-019962062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619" y="4372349"/>
            <a:ext cx="2538294" cy="30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清理系统缓存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665D35E-C3F6-4B3A-967D-1C6A1B4E5D05}"/>
              </a:ext>
            </a:extLst>
          </p:cNvPr>
          <p:cNvGrpSpPr/>
          <p:nvPr/>
        </p:nvGrpSpPr>
        <p:grpSpPr>
          <a:xfrm>
            <a:off x="8024865" y="4333804"/>
            <a:ext cx="320934" cy="320934"/>
            <a:chOff x="4923349" y="1045892"/>
            <a:chExt cx="305414" cy="305414"/>
          </a:xfrm>
          <a:solidFill>
            <a:srgbClr val="E94E60"/>
          </a:solidFill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EE9B8E0-9E3A-4E91-896B-D8C5AC13367A}"/>
                </a:ext>
              </a:extLst>
            </p:cNvPr>
            <p:cNvSpPr/>
            <p:nvPr/>
          </p:nvSpPr>
          <p:spPr>
            <a:xfrm>
              <a:off x="4923349" y="1045892"/>
              <a:ext cx="305414" cy="30541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9277C65-4C42-49D7-BE4F-68ECFAD6D28A}"/>
                </a:ext>
              </a:extLst>
            </p:cNvPr>
            <p:cNvSpPr/>
            <p:nvPr/>
          </p:nvSpPr>
          <p:spPr>
            <a:xfrm>
              <a:off x="5008132" y="1130675"/>
              <a:ext cx="135848" cy="13584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Rectangle 39">
            <a:extLst>
              <a:ext uri="{FF2B5EF4-FFF2-40B4-BE49-F238E27FC236}">
                <a16:creationId xmlns:a16="http://schemas.microsoft.com/office/drawing/2014/main" id="{63C244FE-3170-4D39-A51B-B1054399F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619" y="5391009"/>
            <a:ext cx="320177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关于“流氓” 软件和电脑管家的一些建议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89412DC-B09B-4BD3-984A-F6C8FEBDF040}"/>
              </a:ext>
            </a:extLst>
          </p:cNvPr>
          <p:cNvGrpSpPr/>
          <p:nvPr/>
        </p:nvGrpSpPr>
        <p:grpSpPr>
          <a:xfrm>
            <a:off x="8024865" y="5365165"/>
            <a:ext cx="320934" cy="320934"/>
            <a:chOff x="8024865" y="6182588"/>
            <a:chExt cx="320934" cy="320934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6F4A7EC-D959-4A75-AE7A-A0B2A25DF45B}"/>
                </a:ext>
              </a:extLst>
            </p:cNvPr>
            <p:cNvSpPr/>
            <p:nvPr/>
          </p:nvSpPr>
          <p:spPr>
            <a:xfrm>
              <a:off x="8024865" y="6182588"/>
              <a:ext cx="320934" cy="32093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8CA605F-0B79-428F-B79C-388E9E078D53}"/>
                </a:ext>
              </a:extLst>
            </p:cNvPr>
            <p:cNvSpPr/>
            <p:nvPr/>
          </p:nvSpPr>
          <p:spPr>
            <a:xfrm>
              <a:off x="8113956" y="6271677"/>
              <a:ext cx="142751" cy="142751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98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9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77E3CB3-E485-4D5D-BBCB-A954889A1AFD}"/>
              </a:ext>
            </a:extLst>
          </p:cNvPr>
          <p:cNvSpPr/>
          <p:nvPr/>
        </p:nvSpPr>
        <p:spPr>
          <a:xfrm>
            <a:off x="549892" y="3571625"/>
            <a:ext cx="57246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硬盘基础知识及分盘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B1E78F-EBBA-4A8C-A9A0-D58D6C1B2257}"/>
              </a:ext>
            </a:extLst>
          </p:cNvPr>
          <p:cNvGrpSpPr/>
          <p:nvPr/>
        </p:nvGrpSpPr>
        <p:grpSpPr>
          <a:xfrm>
            <a:off x="0" y="932206"/>
            <a:ext cx="9033164" cy="751284"/>
            <a:chOff x="4343894" y="3103304"/>
            <a:chExt cx="12959202" cy="34531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047ADCF-5833-425E-B980-C1C3C8F568A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343894" y="3275960"/>
              <a:ext cx="33413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45">
              <a:extLst>
                <a:ext uri="{FF2B5EF4-FFF2-40B4-BE49-F238E27FC236}">
                  <a16:creationId xmlns:a16="http://schemas.microsoft.com/office/drawing/2014/main" id="{DF1B687F-5336-4047-9445-789E5AE0C242}"/>
                </a:ext>
              </a:extLst>
            </p:cNvPr>
            <p:cNvSpPr/>
            <p:nvPr/>
          </p:nvSpPr>
          <p:spPr>
            <a:xfrm>
              <a:off x="7685239" y="3103304"/>
              <a:ext cx="3107807" cy="345312"/>
            </a:xfrm>
            <a:prstGeom prst="roundRect">
              <a:avLst/>
            </a:prstGeom>
            <a:solidFill>
              <a:schemeClr val="bg1">
                <a:alpha val="12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AB9B81E-C04D-42AA-8226-448B2C10BB20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047" y="3275960"/>
              <a:ext cx="651004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51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AE91C4C7-6270-4644-8804-CD6D47E074BA}"/>
              </a:ext>
            </a:extLst>
          </p:cNvPr>
          <p:cNvCxnSpPr/>
          <p:nvPr/>
        </p:nvCxnSpPr>
        <p:spPr>
          <a:xfrm rot="10800000">
            <a:off x="1314995" y="1515291"/>
            <a:ext cx="2595155" cy="931818"/>
          </a:xfrm>
          <a:prstGeom prst="bentConnector3">
            <a:avLst>
              <a:gd name="adj1" fmla="val 33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FD5EE271-B911-46DE-A349-47947AEB535E}"/>
              </a:ext>
            </a:extLst>
          </p:cNvPr>
          <p:cNvSpPr/>
          <p:nvPr/>
        </p:nvSpPr>
        <p:spPr>
          <a:xfrm>
            <a:off x="1239982" y="1477785"/>
            <a:ext cx="75012" cy="750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7882DC-546A-4DA1-ADC0-9DBF867F1B5A}"/>
              </a:ext>
            </a:extLst>
          </p:cNvPr>
          <p:cNvSpPr txBox="1"/>
          <p:nvPr/>
        </p:nvSpPr>
        <p:spPr>
          <a:xfrm>
            <a:off x="1683327" y="1091132"/>
            <a:ext cx="2112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硬盘的定义</a:t>
            </a: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37E14C82-0A2B-4B08-A133-6B8366F768CA}"/>
              </a:ext>
            </a:extLst>
          </p:cNvPr>
          <p:cNvCxnSpPr/>
          <p:nvPr/>
        </p:nvCxnSpPr>
        <p:spPr>
          <a:xfrm flipV="1">
            <a:off x="6248400" y="609600"/>
            <a:ext cx="4391891" cy="803564"/>
          </a:xfrm>
          <a:prstGeom prst="bentConnector3">
            <a:avLst>
              <a:gd name="adj1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A0E03AD8-B3A8-41BD-899D-702839F5E7B1}"/>
              </a:ext>
            </a:extLst>
          </p:cNvPr>
          <p:cNvSpPr/>
          <p:nvPr/>
        </p:nvSpPr>
        <p:spPr>
          <a:xfrm>
            <a:off x="10640291" y="572094"/>
            <a:ext cx="75012" cy="750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92326-1A1F-495C-875A-1F63B32E1088}"/>
              </a:ext>
            </a:extLst>
          </p:cNvPr>
          <p:cNvSpPr txBox="1"/>
          <p:nvPr/>
        </p:nvSpPr>
        <p:spPr>
          <a:xfrm>
            <a:off x="7155873" y="147935"/>
            <a:ext cx="280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硬盘分类及其区别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3E4FB2C-4215-4277-B910-0CBA047ABAD3}"/>
              </a:ext>
            </a:extLst>
          </p:cNvPr>
          <p:cNvSpPr/>
          <p:nvPr/>
        </p:nvSpPr>
        <p:spPr>
          <a:xfrm>
            <a:off x="392476" y="3249716"/>
            <a:ext cx="75012" cy="750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C8719DBF-4F47-4D8C-8421-DC179AB8CA22}"/>
              </a:ext>
            </a:extLst>
          </p:cNvPr>
          <p:cNvCxnSpPr/>
          <p:nvPr/>
        </p:nvCxnSpPr>
        <p:spPr>
          <a:xfrm rot="10800000">
            <a:off x="427709" y="3281615"/>
            <a:ext cx="3713613" cy="387928"/>
          </a:xfrm>
          <a:prstGeom prst="bentConnector3">
            <a:avLst>
              <a:gd name="adj1" fmla="val 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AEE26A8-3BAC-4CEB-AC6F-BC2D372CFDC6}"/>
              </a:ext>
            </a:extLst>
          </p:cNvPr>
          <p:cNvSpPr txBox="1"/>
          <p:nvPr/>
        </p:nvSpPr>
        <p:spPr>
          <a:xfrm>
            <a:off x="1239982" y="2756154"/>
            <a:ext cx="2112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硬盘养护建议</a:t>
            </a: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51762AA4-2983-41A8-B6C0-C70708946F23}"/>
              </a:ext>
            </a:extLst>
          </p:cNvPr>
          <p:cNvCxnSpPr/>
          <p:nvPr/>
        </p:nvCxnSpPr>
        <p:spPr>
          <a:xfrm flipV="1">
            <a:off x="7952509" y="3254123"/>
            <a:ext cx="4128655" cy="442912"/>
          </a:xfrm>
          <a:prstGeom prst="bentConnector3">
            <a:avLst>
              <a:gd name="adj1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3D16AA4F-29DB-4F67-AF42-76526328D23C}"/>
              </a:ext>
            </a:extLst>
          </p:cNvPr>
          <p:cNvSpPr/>
          <p:nvPr/>
        </p:nvSpPr>
        <p:spPr>
          <a:xfrm>
            <a:off x="12043658" y="3206603"/>
            <a:ext cx="75012" cy="750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808594-775B-4E8A-9AD2-F52DF7B8BA02}"/>
              </a:ext>
            </a:extLst>
          </p:cNvPr>
          <p:cNvSpPr txBox="1"/>
          <p:nvPr/>
        </p:nvSpPr>
        <p:spPr>
          <a:xfrm>
            <a:off x="8293627" y="2791104"/>
            <a:ext cx="3558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为什么要分盘 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磁盘分区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)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       如何分盘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CC996FD-2874-4604-A805-67C29BECF7B5}"/>
              </a:ext>
            </a:extLst>
          </p:cNvPr>
          <p:cNvSpPr/>
          <p:nvPr/>
        </p:nvSpPr>
        <p:spPr>
          <a:xfrm>
            <a:off x="3386078" y="4446780"/>
            <a:ext cx="57246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硬盘基础知识及分盘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79FE57-691F-41EF-BFBB-039A840C27BD}"/>
              </a:ext>
            </a:extLst>
          </p:cNvPr>
          <p:cNvSpPr txBox="1"/>
          <p:nvPr/>
        </p:nvSpPr>
        <p:spPr>
          <a:xfrm>
            <a:off x="200477" y="1630041"/>
            <a:ext cx="361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pc="4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Helvetica" panose="020B0604020202020204" pitchFamily="34" charset="0"/>
              </a:rPr>
              <a:t>硬盘是电脑主要的存储媒介之一，主要是用来储存数据文件的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851EBB0-3239-4276-AE7B-7B180C7322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56" b="-4487"/>
          <a:stretch/>
        </p:blipFill>
        <p:spPr>
          <a:xfrm>
            <a:off x="6658749" y="884763"/>
            <a:ext cx="1480796" cy="121404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455694-954C-46DA-8784-72C6D6F18BD8}"/>
              </a:ext>
            </a:extLst>
          </p:cNvPr>
          <p:cNvSpPr txBox="1"/>
          <p:nvPr/>
        </p:nvSpPr>
        <p:spPr>
          <a:xfrm>
            <a:off x="8409708" y="674500"/>
            <a:ext cx="3214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spc="4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Helvetica" panose="020B0604020202020204" pitchFamily="34" charset="0"/>
              </a:rPr>
              <a:t>机械硬盘</a:t>
            </a:r>
            <a:r>
              <a:rPr lang="zh-CN" altLang="zh-CN" sz="1800" spc="4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Helvetica" panose="020B0604020202020204" pitchFamily="34" charset="0"/>
              </a:rPr>
              <a:t>（</a:t>
            </a:r>
            <a:r>
              <a:rPr lang="en-US" altLang="zh-CN" sz="1800" spc="4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Helvetica" panose="020B0604020202020204" pitchFamily="34" charset="0"/>
              </a:rPr>
              <a:t>HDD</a:t>
            </a:r>
            <a:r>
              <a:rPr lang="zh-CN" altLang="zh-CN" sz="1800" spc="4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Helvetica" panose="020B0604020202020204" pitchFamily="34" charset="0"/>
              </a:rPr>
              <a:t>）：</a:t>
            </a:r>
            <a:endParaRPr lang="en-US" altLang="zh-CN" sz="1800" spc="40" dirty="0">
              <a:solidFill>
                <a:schemeClr val="bg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Helvetica" panose="020B0604020202020204" pitchFamily="34" charset="0"/>
            </a:endParaRPr>
          </a:p>
          <a:p>
            <a:r>
              <a:rPr lang="zh-CN" altLang="zh-CN" sz="1800" spc="4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Helvetica" panose="020B0604020202020204" pitchFamily="34" charset="0"/>
              </a:rPr>
              <a:t>优点是便宜实惠</a:t>
            </a:r>
            <a:r>
              <a:rPr lang="zh-CN" altLang="en-US" sz="1800" spc="4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Helvetica" panose="020B0604020202020204" pitchFamily="34" charset="0"/>
              </a:rPr>
              <a:t>、</a:t>
            </a:r>
            <a:r>
              <a:rPr lang="zh-CN" altLang="zh-CN" sz="1800" spc="4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Helvetica" panose="020B0604020202020204" pitchFamily="34" charset="0"/>
              </a:rPr>
              <a:t>容量大。但稳定性及读写数据速度不如固态硬盘。缺点是速度慢，不能挤压或震动，噪音大。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8AB78DA-5CC9-4068-A943-8FC22CA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7" r="20024"/>
          <a:stretch/>
        </p:blipFill>
        <p:spPr>
          <a:xfrm>
            <a:off x="6643560" y="896835"/>
            <a:ext cx="1564951" cy="116190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AC01D2A-1C15-4F7E-AEC5-BBB7F4246AE1}"/>
              </a:ext>
            </a:extLst>
          </p:cNvPr>
          <p:cNvSpPr txBox="1"/>
          <p:nvPr/>
        </p:nvSpPr>
        <p:spPr>
          <a:xfrm>
            <a:off x="8446652" y="673302"/>
            <a:ext cx="2985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固态硬盘（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SSD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）：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1800" spc="4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Helvetica" panose="020B0604020202020204" pitchFamily="34" charset="0"/>
              </a:rPr>
              <a:t>固态硬盘优点是速度快、稳定、寿命长、防震，</a:t>
            </a:r>
            <a:r>
              <a:rPr lang="zh-CN" altLang="en-US" sz="1800" spc="4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Helvetica" panose="020B0604020202020204" pitchFamily="34" charset="0"/>
              </a:rPr>
              <a:t>无</a:t>
            </a:r>
            <a:r>
              <a:rPr lang="zh-CN" altLang="zh-CN" sz="1800" spc="4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Helvetica" panose="020B0604020202020204" pitchFamily="34" charset="0"/>
              </a:rPr>
              <a:t>工作噪音。缺点是容量小，价格偏贵，硬盘坏了数据不能恢复。</a:t>
            </a:r>
            <a:endParaRPr lang="zh-CN" altLang="zh-CN" sz="1800" dirty="0">
              <a:solidFill>
                <a:schemeClr val="bg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9D00F35-62EB-4E53-B996-F84D5E7F18A8}"/>
              </a:ext>
            </a:extLst>
          </p:cNvPr>
          <p:cNvSpPr txBox="1"/>
          <p:nvPr/>
        </p:nvSpPr>
        <p:spPr>
          <a:xfrm>
            <a:off x="467488" y="3468832"/>
            <a:ext cx="29583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对硬盘伤害最大的就是强制关机。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保持电脑使用环境干净，不要有太多灰尘，空气湿度不要太大。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减少电脑待机时间。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下载大的数据时，要对其进行限制，以免硬盘磨损过度。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对硬盘做好分区，数据分类存放，下载目录尽量统一在同一盘符。</a:t>
            </a:r>
          </a:p>
          <a:p>
            <a:pPr marL="342900" indent="-342900">
              <a:buFont typeface="+mj-ea"/>
              <a:buAutoNum type="circleNumDbPlain"/>
            </a:pP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2878BF2-409E-4B2C-B428-EC39E3768332}"/>
              </a:ext>
            </a:extLst>
          </p:cNvPr>
          <p:cNvSpPr txBox="1"/>
          <p:nvPr/>
        </p:nvSpPr>
        <p:spPr>
          <a:xfrm>
            <a:off x="8208511" y="3740115"/>
            <a:ext cx="4002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分盘的具体好处：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对某盘进行操作时不会影响其他盘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对小分区操作（格式化、备份）时间短、效率高。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可以减少磁盘碎片的产生。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便于分类管理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对多人使用同一台电脑，各人管理各人的分盘，避免混乱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可对某盘进行加密或设定不同的分区格式，增加安全性。</a:t>
            </a:r>
          </a:p>
          <a:p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2687FA5-2718-4684-A507-35FD276DD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32" y="896835"/>
            <a:ext cx="8944229" cy="503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9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8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animBg="1"/>
      <p:bldP spid="13" grpId="0"/>
      <p:bldP spid="17" grpId="0" animBg="1"/>
      <p:bldP spid="25" grpId="0"/>
      <p:bldP spid="30" grpId="0" animBg="1"/>
      <p:bldP spid="32" grpId="0"/>
      <p:bldP spid="32" grpId="1"/>
      <p:bldP spid="9" grpId="0"/>
      <p:bldP spid="16" grpId="0"/>
      <p:bldP spid="16" grpId="1"/>
      <p:bldP spid="20" grpId="0"/>
      <p:bldP spid="22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77E3CB3-E485-4D5D-BBCB-A954889A1AFD}"/>
              </a:ext>
            </a:extLst>
          </p:cNvPr>
          <p:cNvSpPr/>
          <p:nvPr/>
        </p:nvSpPr>
        <p:spPr>
          <a:xfrm>
            <a:off x="0" y="3571626"/>
            <a:ext cx="75713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存储和运行内存的相互影响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B1E78F-EBBA-4A8C-A9A0-D58D6C1B2257}"/>
              </a:ext>
            </a:extLst>
          </p:cNvPr>
          <p:cNvGrpSpPr/>
          <p:nvPr/>
        </p:nvGrpSpPr>
        <p:grpSpPr>
          <a:xfrm>
            <a:off x="0" y="913733"/>
            <a:ext cx="9033163" cy="751284"/>
            <a:chOff x="4277720" y="3103304"/>
            <a:chExt cx="12959202" cy="34531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047ADCF-5833-425E-B980-C1C3C8F568A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277720" y="3275960"/>
              <a:ext cx="340751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45">
              <a:extLst>
                <a:ext uri="{FF2B5EF4-FFF2-40B4-BE49-F238E27FC236}">
                  <a16:creationId xmlns:a16="http://schemas.microsoft.com/office/drawing/2014/main" id="{DF1B687F-5336-4047-9445-789E5AE0C242}"/>
                </a:ext>
              </a:extLst>
            </p:cNvPr>
            <p:cNvSpPr/>
            <p:nvPr/>
          </p:nvSpPr>
          <p:spPr>
            <a:xfrm>
              <a:off x="7685239" y="3103304"/>
              <a:ext cx="3107807" cy="345312"/>
            </a:xfrm>
            <a:prstGeom prst="roundRect">
              <a:avLst/>
            </a:prstGeom>
            <a:solidFill>
              <a:schemeClr val="bg1">
                <a:alpha val="12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AB9B81E-C04D-42AA-8226-448B2C10BB20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046" y="3275960"/>
              <a:ext cx="644387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42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73E226-E671-426A-A23C-28F0FE746FAE}"/>
              </a:ext>
            </a:extLst>
          </p:cNvPr>
          <p:cNvSpPr/>
          <p:nvPr/>
        </p:nvSpPr>
        <p:spPr>
          <a:xfrm>
            <a:off x="-9236" y="-9236"/>
            <a:ext cx="757130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kumimoji="1" lang="zh-CN" altLang="en-US" sz="4800" b="1" dirty="0">
                <a:solidFill>
                  <a:srgbClr val="051E3D"/>
                </a:solidFill>
                <a:latin typeface="微软雅黑" pitchFamily="34" charset="-122"/>
                <a:ea typeface="微软雅黑" pitchFamily="34" charset="-122"/>
              </a:rPr>
              <a:t>存储和运行内存的相互影响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7EBA445-68B0-4A48-B33D-9655AB390DCD}"/>
              </a:ext>
            </a:extLst>
          </p:cNvPr>
          <p:cNvCxnSpPr/>
          <p:nvPr/>
        </p:nvCxnSpPr>
        <p:spPr>
          <a:xfrm flipH="1">
            <a:off x="895927" y="1819564"/>
            <a:ext cx="68718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4BC91815-9FC6-442C-909B-5BD022B36AEA}"/>
              </a:ext>
            </a:extLst>
          </p:cNvPr>
          <p:cNvSpPr/>
          <p:nvPr/>
        </p:nvSpPr>
        <p:spPr>
          <a:xfrm>
            <a:off x="820915" y="1782058"/>
            <a:ext cx="75012" cy="750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7123B3-51A9-4B9D-91B5-B49144FCF7B7}"/>
              </a:ext>
            </a:extLst>
          </p:cNvPr>
          <p:cNvSpPr txBox="1"/>
          <p:nvPr/>
        </p:nvSpPr>
        <p:spPr>
          <a:xfrm>
            <a:off x="895927" y="1282888"/>
            <a:ext cx="460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储存内存和运行内存中的不同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AC3335-2E68-4928-865A-E76F18252A32}"/>
              </a:ext>
            </a:extLst>
          </p:cNvPr>
          <p:cNvSpPr txBox="1"/>
          <p:nvPr/>
        </p:nvSpPr>
        <p:spPr>
          <a:xfrm>
            <a:off x="960581" y="1912617"/>
            <a:ext cx="6964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定义不同：前者用于数据的储存；后者是</a:t>
            </a:r>
            <a:r>
              <a:rPr lang="zh-CN" altLang="zh-CN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程序运行时占用的内存</a:t>
            </a:r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作用不同：前者是存放程序数据的；后者是负责程序运行的。</a:t>
            </a:r>
            <a:endParaRPr lang="en-US" altLang="zh-CN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大小不同：一般来说，前者大于后者。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A4BE08B-912C-4C51-A974-46EEA522F149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895927" y="3846946"/>
            <a:ext cx="6479312" cy="54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9AEAD16-5CB2-4664-85ED-E0752AA23183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895927" y="5611091"/>
            <a:ext cx="6796846" cy="97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8D8D1C9B-7371-433A-AC34-0DBD9D8EC70F}"/>
              </a:ext>
            </a:extLst>
          </p:cNvPr>
          <p:cNvSpPr/>
          <p:nvPr/>
        </p:nvSpPr>
        <p:spPr>
          <a:xfrm>
            <a:off x="820915" y="3814856"/>
            <a:ext cx="75012" cy="750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4C6C6D4-FF0D-4902-A544-5A1DDB0B28DF}"/>
              </a:ext>
            </a:extLst>
          </p:cNvPr>
          <p:cNvSpPr/>
          <p:nvPr/>
        </p:nvSpPr>
        <p:spPr>
          <a:xfrm>
            <a:off x="820915" y="5583331"/>
            <a:ext cx="75012" cy="750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A9E7C3-89F4-444D-B425-95E5256FE6C6}"/>
              </a:ext>
            </a:extLst>
          </p:cNvPr>
          <p:cNvSpPr txBox="1"/>
          <p:nvPr/>
        </p:nvSpPr>
        <p:spPr>
          <a:xfrm>
            <a:off x="960582" y="3283121"/>
            <a:ext cx="460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储存内存和运行内存相互影响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4C2D83-31C9-43C7-A099-7100F0764118}"/>
              </a:ext>
            </a:extLst>
          </p:cNvPr>
          <p:cNvSpPr txBox="1"/>
          <p:nvPr/>
        </p:nvSpPr>
        <p:spPr>
          <a:xfrm>
            <a:off x="960582" y="5121666"/>
            <a:ext cx="460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手机的存储内存和运行内存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0F66F1-B521-4D2F-8BFD-9A25BADE58BE}"/>
              </a:ext>
            </a:extLst>
          </p:cNvPr>
          <p:cNvSpPr txBox="1"/>
          <p:nvPr/>
        </p:nvSpPr>
        <p:spPr>
          <a:xfrm>
            <a:off x="960581" y="5761241"/>
            <a:ext cx="7536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从属性上来说，前者属于机身自带的内存；后者属于手机的虚拟内存。</a:t>
            </a:r>
            <a:endParaRPr lang="en-US" altLang="zh-CN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从用途上来说，前者是一直存在的内部空间；后者是即时使用的内存。</a:t>
            </a:r>
            <a:endParaRPr lang="en-US" altLang="zh-CN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从性能上来说，前者决定了手机的性能；而后者优点在于其读写速度。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1502D9-386A-4B28-AF96-8A49F06286DB}"/>
              </a:ext>
            </a:extLst>
          </p:cNvPr>
          <p:cNvSpPr txBox="1"/>
          <p:nvPr/>
        </p:nvSpPr>
        <p:spPr>
          <a:xfrm>
            <a:off x="895927" y="3993280"/>
            <a:ext cx="62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这两个内存都很重要，因为运行内存和存储内存都是缺一不可的，如果只有运行内存没有存储内存肯定不行，而假如只有存储内存而没有运行内存手机就无法开机</a:t>
            </a:r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334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/>
      <p:bldP spid="14" grpId="0" animBg="1"/>
      <p:bldP spid="16" grpId="0" animBg="1"/>
      <p:bldP spid="18" grpId="0"/>
      <p:bldP spid="19" grpId="0"/>
      <p:bldP spid="2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77E3CB3-E485-4D5D-BBCB-A954889A1AFD}"/>
              </a:ext>
            </a:extLst>
          </p:cNvPr>
          <p:cNvSpPr/>
          <p:nvPr/>
        </p:nvSpPr>
        <p:spPr>
          <a:xfrm>
            <a:off x="1289293" y="3516204"/>
            <a:ext cx="4245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Space Sniffer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B1E78F-EBBA-4A8C-A9A0-D58D6C1B2257}"/>
              </a:ext>
            </a:extLst>
          </p:cNvPr>
          <p:cNvGrpSpPr/>
          <p:nvPr/>
        </p:nvGrpSpPr>
        <p:grpSpPr>
          <a:xfrm>
            <a:off x="0" y="932206"/>
            <a:ext cx="9023927" cy="751284"/>
            <a:chOff x="4343894" y="3103304"/>
            <a:chExt cx="12945951" cy="34531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047ADCF-5833-425E-B980-C1C3C8F568A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343894" y="3275960"/>
              <a:ext cx="33413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45">
              <a:extLst>
                <a:ext uri="{FF2B5EF4-FFF2-40B4-BE49-F238E27FC236}">
                  <a16:creationId xmlns:a16="http://schemas.microsoft.com/office/drawing/2014/main" id="{DF1B687F-5336-4047-9445-789E5AE0C242}"/>
                </a:ext>
              </a:extLst>
            </p:cNvPr>
            <p:cNvSpPr/>
            <p:nvPr/>
          </p:nvSpPr>
          <p:spPr>
            <a:xfrm>
              <a:off x="7685239" y="3103304"/>
              <a:ext cx="3107807" cy="345312"/>
            </a:xfrm>
            <a:prstGeom prst="roundRect">
              <a:avLst/>
            </a:prstGeom>
            <a:solidFill>
              <a:schemeClr val="bg1">
                <a:alpha val="12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AB9B81E-C04D-42AA-8226-448B2C10BB20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047" y="3275960"/>
              <a:ext cx="649679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A67268A-F41F-4B5B-9062-6E86E1459C21}"/>
              </a:ext>
            </a:extLst>
          </p:cNvPr>
          <p:cNvSpPr/>
          <p:nvPr/>
        </p:nvSpPr>
        <p:spPr>
          <a:xfrm>
            <a:off x="1488736" y="4681199"/>
            <a:ext cx="3846956" cy="835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一个可以让您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了解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硬盘中文件和文件夹的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分布情况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应用程序</a:t>
            </a:r>
            <a:endParaRPr lang="en-US" altLang="zh-CN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466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D395AB2-56C0-4CA8-A3C0-5311E72584BB}"/>
              </a:ext>
            </a:extLst>
          </p:cNvPr>
          <p:cNvSpPr txBox="1"/>
          <p:nvPr/>
        </p:nvSpPr>
        <p:spPr>
          <a:xfrm>
            <a:off x="452847" y="1174753"/>
            <a:ext cx="4833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使用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TreeMap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(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目录树地图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 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b="1" u="sng" kern="100" dirty="0" err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可视化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布局，你可以直观地看到在你硬盘上大的文件和文件夹（文件块越大表示其占用量越大）。</a:t>
            </a:r>
            <a:endParaRPr lang="zh-CN" altLang="zh-C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741F04-3BF7-4874-B4C1-D9DA0E82A261}"/>
              </a:ext>
            </a:extLst>
          </p:cNvPr>
          <p:cNvSpPr/>
          <p:nvPr/>
        </p:nvSpPr>
        <p:spPr>
          <a:xfrm>
            <a:off x="3049749" y="67610"/>
            <a:ext cx="6092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Space Sniffer</a:t>
            </a:r>
            <a:r>
              <a:rPr kumimoji="1"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的特点</a:t>
            </a:r>
            <a:endParaRPr kumimoji="1" lang="en-US" altLang="zh-CN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60F212-31BD-44F2-A8AE-6A24A343F243}"/>
              </a:ext>
            </a:extLst>
          </p:cNvPr>
          <p:cNvSpPr txBox="1"/>
          <p:nvPr/>
        </p:nvSpPr>
        <p:spPr>
          <a:xfrm>
            <a:off x="452846" y="4950460"/>
            <a:ext cx="467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无需安装直接运行，可以拷入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盘随身携带，程序大小只有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1MB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左右。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4C5016-8AA8-4E20-A635-CDEE60BCD68B}"/>
              </a:ext>
            </a:extLst>
          </p:cNvPr>
          <p:cNvSpPr txBox="1"/>
          <p:nvPr/>
        </p:nvSpPr>
        <p:spPr>
          <a:xfrm>
            <a:off x="452846" y="2651228"/>
            <a:ext cx="4833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一些基本操作： 运行软件后选择需要扫描的硬盘分区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文件目录，待分析完毕后，鼠标悬浮在文件块上可以显示文件大小，双击可以展开更多细节，右击则可以进行文件操作。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B7C2D4-A05F-48D0-BCD9-5FC62EE61AC8}"/>
              </a:ext>
            </a:extLst>
          </p:cNvPr>
          <p:cNvSpPr txBox="1"/>
          <p:nvPr/>
        </p:nvSpPr>
        <p:spPr>
          <a:xfrm>
            <a:off x="7802880" y="1174753"/>
            <a:ext cx="418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软件完全开源，免费，完美支持 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 8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Win7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Vista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XP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2000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等主流系统，支持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64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3A86BB-0F96-4643-9F40-D74F4BC2CFD3}"/>
              </a:ext>
            </a:extLst>
          </p:cNvPr>
          <p:cNvSpPr txBox="1"/>
          <p:nvPr/>
        </p:nvSpPr>
        <p:spPr>
          <a:xfrm>
            <a:off x="7802880" y="2651228"/>
            <a:ext cx="4180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>
              <a:lnSpc>
                <a:spcPts val="1800"/>
              </a:lnSpc>
              <a:buFont typeface="+mj-lt"/>
              <a:buAutoNum type="arabicPeriod" startAt="5"/>
              <a:tabLst>
                <a:tab pos="457200" algn="l"/>
              </a:tabLs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Space Sniffer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一共有三种筛选语法：</a:t>
            </a:r>
            <a:endParaRPr lang="zh-CN" altLang="zh-CN" sz="1800" b="1" kern="100" dirty="0"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1800"/>
              </a:lnSpc>
              <a:buFont typeface="+mj-ea"/>
              <a:buAutoNum type="circleNumDbPlain"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依后缀名筛选</a:t>
            </a:r>
            <a:endParaRPr lang="en-US" altLang="zh-CN" b="1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1800"/>
              </a:lnSpc>
              <a:buFont typeface="+mj-ea"/>
              <a:buAutoNum type="circleNumDbPlain"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依档案大小筛选 </a:t>
            </a:r>
            <a:endParaRPr lang="en-US" altLang="zh-CN" b="1" kern="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1800"/>
              </a:lnSpc>
              <a:buFont typeface="+mj-ea"/>
              <a:buAutoNum type="circleNumDbPlain"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依时间筛选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4A694C-707C-4715-BB00-3D82301BC191}"/>
              </a:ext>
            </a:extLst>
          </p:cNvPr>
          <p:cNvSpPr txBox="1"/>
          <p:nvPr/>
        </p:nvSpPr>
        <p:spPr>
          <a:xfrm>
            <a:off x="7802880" y="4027130"/>
            <a:ext cx="3779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1800"/>
              </a:lnSpc>
              <a:buFont typeface="+mj-lt"/>
              <a:buAutoNum type="arabicPeriod" startAt="6"/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Space Sniffer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的功能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en-US" altLang="zh-CN" sz="1800" b="1" kern="100" dirty="0"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1800"/>
              </a:lnSpc>
              <a:buFont typeface="+mj-ea"/>
              <a:buAutoNum type="circleNumDbPlain"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标记文件和文件夹</a:t>
            </a:r>
            <a:endParaRPr lang="en-US" altLang="zh-CN" sz="1800" b="1" kern="100" dirty="0"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1800"/>
              </a:lnSpc>
              <a:buFont typeface="+mj-ea"/>
              <a:buAutoNum type="circleNumDbPlain"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过滤功能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快速且方便易用。直观的结构布局，使用多层视图显示不同的内容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 </a:t>
            </a:r>
          </a:p>
          <a:p>
            <a:pPr marL="342900" indent="-342900" algn="just">
              <a:lnSpc>
                <a:spcPts val="1800"/>
              </a:lnSpc>
              <a:buFont typeface="+mj-ea"/>
              <a:buAutoNum type="circleNumDbPlain"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可自由缩放元素。</a:t>
            </a:r>
            <a:endParaRPr lang="en-US" altLang="zh-CN" sz="1800" b="1" kern="100" dirty="0"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1800"/>
              </a:lnSpc>
              <a:buFont typeface="+mj-ea"/>
              <a:buAutoNum type="circleNumDbPlain"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可以通过右键菜单访问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Windows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的文件和文件夹。</a:t>
            </a:r>
            <a:endParaRPr lang="en-US" altLang="zh-CN" sz="1800" b="1" kern="100" dirty="0"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1800"/>
              </a:lnSpc>
              <a:buFont typeface="+mj-ea"/>
              <a:buAutoNum type="circleNumDbPlain"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可以通过输入简单但是功能强大的过滤条件进行内容筛选。</a:t>
            </a:r>
            <a:endParaRPr lang="en-US" altLang="zh-CN" sz="1800" b="1" kern="100" dirty="0"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1800"/>
              </a:lnSpc>
              <a:buFont typeface="+mj-ea"/>
              <a:buAutoNum type="circleNumDbPlain"/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可自定义图形、颜色和程序行为方式。</a:t>
            </a:r>
            <a:endParaRPr lang="zh-CN" altLang="zh-CN" sz="1800" b="1" kern="100" dirty="0"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 descr="磁盘空间">
            <a:extLst>
              <a:ext uri="{FF2B5EF4-FFF2-40B4-BE49-F238E27FC236}">
                <a16:creationId xmlns:a16="http://schemas.microsoft.com/office/drawing/2014/main" id="{58947428-8F79-47E4-B5CB-B1DFC038EA6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07" y="1499304"/>
            <a:ext cx="7774385" cy="4199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1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4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45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77E3CB3-E485-4D5D-BBCB-A954889A1AFD}"/>
              </a:ext>
            </a:extLst>
          </p:cNvPr>
          <p:cNvSpPr/>
          <p:nvPr/>
        </p:nvSpPr>
        <p:spPr>
          <a:xfrm>
            <a:off x="1473221" y="3525440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清理系统缓存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B1E78F-EBBA-4A8C-A9A0-D58D6C1B2257}"/>
              </a:ext>
            </a:extLst>
          </p:cNvPr>
          <p:cNvGrpSpPr/>
          <p:nvPr/>
        </p:nvGrpSpPr>
        <p:grpSpPr>
          <a:xfrm>
            <a:off x="0" y="932206"/>
            <a:ext cx="9060872" cy="751284"/>
            <a:chOff x="4343895" y="3103304"/>
            <a:chExt cx="12998954" cy="34531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047ADCF-5833-425E-B980-C1C3C8F568A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343895" y="3275960"/>
              <a:ext cx="334134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45">
              <a:extLst>
                <a:ext uri="{FF2B5EF4-FFF2-40B4-BE49-F238E27FC236}">
                  <a16:creationId xmlns:a16="http://schemas.microsoft.com/office/drawing/2014/main" id="{DF1B687F-5336-4047-9445-789E5AE0C242}"/>
                </a:ext>
              </a:extLst>
            </p:cNvPr>
            <p:cNvSpPr/>
            <p:nvPr/>
          </p:nvSpPr>
          <p:spPr>
            <a:xfrm>
              <a:off x="7685239" y="3103304"/>
              <a:ext cx="3107807" cy="345312"/>
            </a:xfrm>
            <a:prstGeom prst="roundRect">
              <a:avLst/>
            </a:prstGeom>
            <a:solidFill>
              <a:schemeClr val="bg1">
                <a:alpha val="12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AB9B81E-C04D-42AA-8226-448B2C10BB20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046" y="3275960"/>
              <a:ext cx="654980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1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1164</Words>
  <Application>Microsoft Office PowerPoint</Application>
  <PresentationFormat>宽屏</PresentationFormat>
  <Paragraphs>99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等线</vt:lpstr>
      <vt:lpstr>等线 Light</vt:lpstr>
      <vt:lpstr>方正姚体</vt:lpstr>
      <vt:lpstr>仿宋</vt:lpstr>
      <vt:lpstr>华康标题宋W9(P)</vt:lpstr>
      <vt:lpstr>华康新综艺W7(P)</vt:lpstr>
      <vt:lpstr>楷体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乐 潇锴</dc:creator>
  <cp:lastModifiedBy>乐 潇锴</cp:lastModifiedBy>
  <cp:revision>41</cp:revision>
  <dcterms:created xsi:type="dcterms:W3CDTF">2021-04-03T13:08:29Z</dcterms:created>
  <dcterms:modified xsi:type="dcterms:W3CDTF">2021-05-08T12:26:31Z</dcterms:modified>
</cp:coreProperties>
</file>